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dp" ContentType="image/vnd.ms-photo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37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2F2F2"/>
    <a:srgbClr val="4B2E2E"/>
    <a:srgbClr val="E6E6E6"/>
    <a:srgbClr val="6C91BF"/>
    <a:srgbClr val="FAF3E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 showGuides="1">
      <p:cViewPr varScale="1">
        <p:scale>
          <a:sx n="101" d="100"/>
          <a:sy n="101" d="100"/>
        </p:scale>
        <p:origin x="912" y="108"/>
      </p:cViewPr>
      <p:guideLst>
        <p:guide orient="horz" pos="2137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193D8F1-8F60-4274-AE22-C154D1804168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DB182CA-95C6-47A4-8B06-AA85E47B886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824171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DB182CA-95C6-47A4-8B06-AA85E47B886B}" type="slidenum">
              <a:rPr lang="en-IN" smtClean="0"/>
              <a:t>1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42610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49E422-F80A-5062-FE8E-18C1DF76221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98E07C6-F048-2A0C-53E2-4C215738EA0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049141-5AC0-3B85-DB49-955EBA8EC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D35BE8-C9BA-BA3C-AE60-FBC4F8D9C87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C786080-BC8B-7558-EC0E-05D5E687A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2246949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B0C23B-E901-E3D8-2DF8-3B73EF02B9B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DA5A46C-3F7B-B0B9-D3B5-8CE3EB6E363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2A1F64-5642-7B02-A2B4-890FA4D7E30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9680BEF-E052-5953-2F2C-BDC1636A6F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1BA5328-83FB-C2F7-FDF2-9CE7876DC3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242845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15117E9A-558B-1409-8B3A-4E14FF79F1E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AA5F288-8C93-3BE0-3619-B0578C8957F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20810DE-5BA4-8E3A-39B7-31DA7AC4FA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32A3C2-B1E0-54E3-B2F0-20BE8FDCC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DC8D7-ABF1-6D70-DFC6-9DA2CE392D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683681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1E9C4B-A66E-0D60-9A58-0316E284C8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A6F67-D57F-36C3-A7BC-1125D5AC343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76DA784-3854-936F-7881-A0E77A02521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DF746F3-6D18-D878-6BE3-A159856D10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342720A-079E-73D0-B2E2-92E954DECB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0808704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2620511-30FD-2E8F-040D-5B0AF6909F8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9798C64-F7CC-0676-657C-2765B0405E1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7D7E747-F001-0D7C-9A53-E3281796DA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CB5B2E-FC38-2417-7758-3871465AC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41794C-D839-833B-2617-1F3D393141F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373077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E6168C-F26F-A681-6FEB-E7012EABF8D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206FA7-A7FE-B369-E7C7-C77484C12F4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77C4555-DD2C-73A5-FF9A-63B933ED79B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F479551-2045-6DCE-12EE-DD9551204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9C84B0-67C3-6231-1B59-92426AEB6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3336D5B-6F74-1CE1-4383-79A4F4E497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59545494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6B1491-0B2A-9496-D9D8-8B9D2DCDCE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040F289-B324-A2CB-64C5-AC854142A96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9917AC-F6B1-9E55-BD10-4F906D0437D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1A2CF220-CAAD-C443-4F99-55CB9C2B4FC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EB919B7-8A78-173C-4BDC-296D15FFDFB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E622611-E8FE-01B2-B3FA-4438590BD2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8281C42-7C17-4DF8-474F-CC719FA539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35C87E3-B6D9-62D7-509E-D612C366D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979736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8E3A32-D0A9-25D7-6A51-C1265C7B611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6724737-7453-C258-F972-2A8D14370E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1226AD7-6009-4696-5976-689C363CE6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9D4EC7A-0AA6-083F-1FC0-CFD36C1C8C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0201732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F53F0B66-0315-5AB6-F126-CB4A0AFB1C9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DD9D5EA-5EFF-78F1-8A2D-B61D68C940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FE7BDD-07FD-FFBF-38AB-D2EFB35944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1490318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6140A4-9861-CEBF-FFF3-424C0750540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87A05E7-1609-CC52-0096-0139B5BE97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1F80D85-5128-0857-A1C7-964BA8AAB95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C46F348-BBF7-7911-4BC2-2788948E48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8C8ECB1-8234-19D8-037E-982CB70624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FE530CC-8AFE-7818-535D-6BB87405C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928899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3B59EF-BA82-56ED-DA51-DD38A847FE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F02D3770-4E6C-8831-A695-0F237E96BA2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67B439A-CB8A-12A7-8579-A7444C9127B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BAB68C5-A111-3F81-129B-7BD9DF1DAD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B8685F-2A3E-C851-D150-57712E04E8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72D1EB0-25FF-4AF9-78C1-E2C0466589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4606559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A928162-E677-5133-0C7E-6143EC7E96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721136-9489-306A-7477-16B52F798A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2127765-5CC4-22CA-E7CB-CA8F2D50AB6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7410F7-E9B9-4849-A14F-3AB462BE1AF3}" type="datetimeFigureOut">
              <a:rPr lang="en-IN" smtClean="0"/>
              <a:t>22-04-2026</a:t>
            </a:fld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2AB1816-054B-2464-530E-6593666F9FC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11E6958-9D68-C8C9-1DF6-6AE0439A87A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A9D6D5-A77A-4B7C-9D6D-E1EFCFA94B4B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8115413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6" Type="http://schemas.microsoft.com/office/2007/relationships/hdphoto" Target="../media/hdphoto2.wdp"/><Relationship Id="rId5" Type="http://schemas.openxmlformats.org/officeDocument/2006/relationships/image" Target="../media/image2.png"/><Relationship Id="rId4" Type="http://schemas.microsoft.com/office/2007/relationships/hdphoto" Target="../media/hdphoto1.wdp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2F2F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D804AC-B50C-A050-5C86-0D0A2574937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18443" y="535283"/>
            <a:ext cx="10165731" cy="1125627"/>
          </a:xfrm>
          <a:solidFill>
            <a:srgbClr val="FAF3E0"/>
          </a:solidFill>
          <a:ln w="19050">
            <a:solidFill>
              <a:srgbClr val="6C91BF"/>
            </a:solidFill>
          </a:ln>
        </p:spPr>
        <p:txBody>
          <a:bodyPr anchor="ctr">
            <a:normAutofit/>
          </a:bodyPr>
          <a:lstStyle/>
          <a:p>
            <a:r>
              <a:rPr lang="en-US" sz="2800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Title</a:t>
            </a:r>
            <a:br>
              <a:rPr lang="en-US" sz="28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</a:br>
            <a:r>
              <a:rPr lang="en-US" sz="2000" dirty="0">
                <a:solidFill>
                  <a:srgbClr val="00206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The title</a:t>
            </a:r>
            <a:r>
              <a:rPr lang="en-IN" sz="1800" dirty="0">
                <a:solidFill>
                  <a:srgbClr val="00206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of the e-poster should be exactly as indicated in the abstract, and provide the author names and institutional affiliations below the title</a:t>
            </a:r>
            <a:endParaRPr lang="en-IN" sz="2400" dirty="0">
              <a:solidFill>
                <a:srgbClr val="002060"/>
              </a:solidFill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A6B8C7A-6257-8274-8811-F60A29A9A4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2837" y="3750544"/>
            <a:ext cx="3408220" cy="608855"/>
          </a:xfrm>
          <a:solidFill>
            <a:srgbClr val="FAF3E0"/>
          </a:solidFill>
          <a:ln w="19050">
            <a:solidFill>
              <a:srgbClr val="6C91BF"/>
            </a:solidFill>
          </a:ln>
        </p:spPr>
        <p:txBody>
          <a:bodyPr anchor="ctr" anchorCtr="0">
            <a:normAutofit/>
          </a:bodyPr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AIM &amp; OBJECTIVES</a:t>
            </a:r>
            <a:r>
              <a:rPr lang="en-US" sz="1700" b="1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5A72841-478F-DBE8-E024-7B04BEAFABB5}"/>
              </a:ext>
            </a:extLst>
          </p:cNvPr>
          <p:cNvSpPr txBox="1"/>
          <p:nvPr/>
        </p:nvSpPr>
        <p:spPr>
          <a:xfrm>
            <a:off x="3702813" y="3121823"/>
            <a:ext cx="4276861" cy="1846659"/>
          </a:xfrm>
          <a:prstGeom prst="rect">
            <a:avLst/>
          </a:prstGeom>
          <a:solidFill>
            <a:srgbClr val="FAF3E0"/>
          </a:solidFill>
          <a:ln w="19050">
            <a:solidFill>
              <a:srgbClr val="6C91BF"/>
            </a:solidFill>
          </a:ln>
        </p:spPr>
        <p:txBody>
          <a:bodyPr wrap="square" rtlCol="0" anchor="b">
            <a:spAutoFit/>
          </a:bodyPr>
          <a:lstStyle/>
          <a:p>
            <a:r>
              <a:rPr lang="en-US" sz="16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Recommended screen orientation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6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All information of a given e-poster must appear within </a:t>
            </a:r>
            <a:r>
              <a:rPr lang="en-IN" sz="1600" b="1" dirty="0">
                <a:solidFill>
                  <a:srgbClr val="00206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ONE</a:t>
            </a:r>
            <a:r>
              <a:rPr lang="en-IN" sz="1600" dirty="0">
                <a:solidFill>
                  <a:srgbClr val="00206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en-IN" sz="16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slide only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6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Slide Dimensions:</a:t>
            </a:r>
            <a:r>
              <a:rPr lang="en-IN" sz="1600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</a:p>
          <a:p>
            <a:pPr marL="355600" algn="ctr"/>
            <a:r>
              <a:rPr lang="en-IN" sz="1600" b="1" dirty="0">
                <a:solidFill>
                  <a:srgbClr val="00206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Width 27.51 cm</a:t>
            </a:r>
          </a:p>
          <a:p>
            <a:pPr marL="355600" algn="ctr"/>
            <a:r>
              <a:rPr lang="en-IN" sz="1600" b="1" dirty="0">
                <a:solidFill>
                  <a:srgbClr val="00206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Height 19.01 cm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IN" sz="16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Landscape</a:t>
            </a:r>
            <a:r>
              <a:rPr lang="en-IN" sz="16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mode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5FD0BA48-F64F-AFF0-6E24-D8C4BB8260A5}"/>
              </a:ext>
            </a:extLst>
          </p:cNvPr>
          <p:cNvSpPr txBox="1"/>
          <p:nvPr/>
        </p:nvSpPr>
        <p:spPr>
          <a:xfrm>
            <a:off x="3696446" y="5009420"/>
            <a:ext cx="4283228" cy="1815882"/>
          </a:xfrm>
          <a:prstGeom prst="rect">
            <a:avLst/>
          </a:prstGeom>
          <a:solidFill>
            <a:srgbClr val="FAF3E0"/>
          </a:solidFill>
          <a:ln w="19050">
            <a:solidFill>
              <a:srgbClr val="6C91BF"/>
            </a:solidFill>
          </a:ln>
        </p:spPr>
        <p:txBody>
          <a:bodyPr wrap="square" rtlCol="0" anchor="ctr">
            <a:spAutoFit/>
          </a:bodyPr>
          <a:lstStyle/>
          <a:p>
            <a:r>
              <a:rPr lang="en-US" sz="14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NOTE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Minimize the text narrative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Use bulleted points wherever necessary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Avoid excessive capitalization or overusing bold text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Avoid italicized texts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sz="14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Maintain consistency in font style, size, and alignment</a:t>
            </a:r>
            <a:endParaRPr lang="en-IN" sz="1400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B0296DF-E0D4-E6F6-4B95-76FA5EF3521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backgroundRemoval t="12139" b="94220" l="4908" r="95092"/>
                    </a14:imgEffect>
                  </a14:imgLayer>
                </a14:imgProps>
              </a:ext>
            </a:extLst>
          </a:blip>
          <a:srcRect l="7674" t="12671" r="5775" b="7486"/>
          <a:stretch>
            <a:fillRect/>
          </a:stretch>
        </p:blipFill>
        <p:spPr>
          <a:xfrm>
            <a:off x="10933887" y="81378"/>
            <a:ext cx="1075104" cy="1052623"/>
          </a:xfrm>
          <a:prstGeom prst="rect">
            <a:avLst/>
          </a:prstGeom>
        </p:spPr>
      </p:pic>
      <p:pic>
        <p:nvPicPr>
          <p:cNvPr id="10" name="Picture 9">
            <a:extLst>
              <a:ext uri="{FF2B5EF4-FFF2-40B4-BE49-F238E27FC236}">
                <a16:creationId xmlns:a16="http://schemas.microsoft.com/office/drawing/2014/main" id="{492710AD-1818-2F3A-ED8E-6793BE9C015B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BEBA8EAE-BF5A-486C-A8C5-ECC9F3942E4B}">
                <a14:imgProps xmlns:a14="http://schemas.microsoft.com/office/drawing/2010/main">
                  <a14:imgLayer r:embed="rId6">
                    <a14:imgEffect>
                      <a14:backgroundRemoval t="0" b="100000" l="5000" r="97222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132837" y="76149"/>
            <a:ext cx="1371719" cy="1196444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CBBA3828-A016-9DDA-316A-80B53B9FE861}"/>
              </a:ext>
            </a:extLst>
          </p:cNvPr>
          <p:cNvSpPr txBox="1"/>
          <p:nvPr/>
        </p:nvSpPr>
        <p:spPr>
          <a:xfrm>
            <a:off x="2441924" y="142661"/>
            <a:ext cx="70779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>
                <a:latin typeface="Arial Black" panose="020B0A04020102020204" pitchFamily="34" charset="0"/>
              </a:rPr>
              <a:t>Guidelines for making e-posters: INDOCLEFTCON 2026</a:t>
            </a:r>
          </a:p>
        </p:txBody>
      </p:sp>
      <p:sp>
        <p:nvSpPr>
          <p:cNvPr id="11" name="Subtitle 2">
            <a:extLst>
              <a:ext uri="{FF2B5EF4-FFF2-40B4-BE49-F238E27FC236}">
                <a16:creationId xmlns:a16="http://schemas.microsoft.com/office/drawing/2014/main" id="{F1D58766-AD3B-DC89-0EDF-17E8AB27AAB2}"/>
              </a:ext>
            </a:extLst>
          </p:cNvPr>
          <p:cNvSpPr txBox="1">
            <a:spLocks/>
          </p:cNvSpPr>
          <p:nvPr/>
        </p:nvSpPr>
        <p:spPr>
          <a:xfrm>
            <a:off x="140022" y="2241941"/>
            <a:ext cx="3408220" cy="1341132"/>
          </a:xfrm>
          <a:prstGeom prst="rect">
            <a:avLst/>
          </a:prstGeom>
          <a:solidFill>
            <a:srgbClr val="FAF3E0"/>
          </a:solidFill>
          <a:ln w="19050">
            <a:solidFill>
              <a:srgbClr val="6C91B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INTRODUCTION</a:t>
            </a:r>
            <a:r>
              <a:rPr lang="en-US" sz="1700" b="1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Content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Background</a:t>
            </a:r>
          </a:p>
          <a:p>
            <a:pPr marL="285750" indent="-285750" algn="l">
              <a:lnSpc>
                <a:spcPct val="100000"/>
              </a:lnSpc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7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Rationale</a:t>
            </a:r>
          </a:p>
        </p:txBody>
      </p:sp>
      <p:sp>
        <p:nvSpPr>
          <p:cNvPr id="12" name="Subtitle 2">
            <a:extLst>
              <a:ext uri="{FF2B5EF4-FFF2-40B4-BE49-F238E27FC236}">
                <a16:creationId xmlns:a16="http://schemas.microsoft.com/office/drawing/2014/main" id="{26AEBDB1-52E8-B014-DD73-4D2298E07EA5}"/>
              </a:ext>
            </a:extLst>
          </p:cNvPr>
          <p:cNvSpPr txBox="1">
            <a:spLocks/>
          </p:cNvSpPr>
          <p:nvPr/>
        </p:nvSpPr>
        <p:spPr>
          <a:xfrm>
            <a:off x="3699629" y="1719639"/>
            <a:ext cx="4280045" cy="1361531"/>
          </a:xfrm>
          <a:prstGeom prst="rect">
            <a:avLst/>
          </a:prstGeom>
          <a:solidFill>
            <a:srgbClr val="FAF3E0"/>
          </a:solidFill>
          <a:ln w="19050">
            <a:solidFill>
              <a:srgbClr val="6C91BF"/>
            </a:solidFill>
          </a:ln>
        </p:spPr>
        <p:txBody>
          <a:bodyPr vert="horz" lIns="91440" tIns="45720" rIns="91440" bIns="45720" rtlCol="0" anchor="b" anchorCtr="0">
            <a:normAutofit fontScale="925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Title</a:t>
            </a:r>
            <a:r>
              <a:rPr lang="en-US" sz="1800" b="1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(Minimum font size: 16, bold)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b="1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Subheadings (bold)</a:t>
            </a:r>
          </a:p>
          <a:p>
            <a:r>
              <a:rPr lang="en-US" sz="18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Content</a:t>
            </a:r>
            <a:r>
              <a:rPr lang="en-US" sz="18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en-US" sz="1800" b="1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(Minimum font size: 13</a:t>
            </a:r>
            <a:r>
              <a:rPr lang="en-US" sz="18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; preferred sans-serif for easier viewing)</a:t>
            </a:r>
            <a:endParaRPr lang="en-IN" sz="1800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14" name="Subtitle 2">
            <a:extLst>
              <a:ext uri="{FF2B5EF4-FFF2-40B4-BE49-F238E27FC236}">
                <a16:creationId xmlns:a16="http://schemas.microsoft.com/office/drawing/2014/main" id="{96AA525D-623A-1E0D-1AC9-06A8B84FC456}"/>
              </a:ext>
            </a:extLst>
          </p:cNvPr>
          <p:cNvSpPr txBox="1">
            <a:spLocks/>
          </p:cNvSpPr>
          <p:nvPr/>
        </p:nvSpPr>
        <p:spPr>
          <a:xfrm>
            <a:off x="140022" y="4546800"/>
            <a:ext cx="3408220" cy="1838817"/>
          </a:xfrm>
          <a:prstGeom prst="rect">
            <a:avLst/>
          </a:prstGeom>
          <a:solidFill>
            <a:srgbClr val="FAF3E0"/>
          </a:solidFill>
          <a:ln w="19050">
            <a:solidFill>
              <a:srgbClr val="6C91BF"/>
            </a:solidFill>
          </a:ln>
        </p:spPr>
        <p:txBody>
          <a:bodyPr vert="horz" lIns="91440" tIns="45720" rIns="91440" bIns="45720" rtlCol="0" anchor="b" anchorCtr="0">
            <a:normAutofit fontScale="92500" lnSpcReduction="2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METHOD</a:t>
            </a:r>
            <a:endParaRPr lang="en-US" sz="1700" b="1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l"/>
            <a:r>
              <a:rPr lang="en-US" sz="17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Content: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Design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Participants 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Instrumentation/Tools</a:t>
            </a:r>
          </a:p>
          <a:p>
            <a:pPr marL="285750" indent="-285750" algn="l">
              <a:buFont typeface="Arial" panose="020B0604020202020204" pitchFamily="34" charset="0"/>
              <a:buChar char="•"/>
            </a:pPr>
            <a:r>
              <a:rPr lang="en-US" sz="17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Procedure </a:t>
            </a:r>
            <a:endParaRPr lang="en-IN" sz="1700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16" name="Subtitle 2">
            <a:extLst>
              <a:ext uri="{FF2B5EF4-FFF2-40B4-BE49-F238E27FC236}">
                <a16:creationId xmlns:a16="http://schemas.microsoft.com/office/drawing/2014/main" id="{5119ABD5-DA47-194E-0B6A-4242A5B280E3}"/>
              </a:ext>
            </a:extLst>
          </p:cNvPr>
          <p:cNvSpPr txBox="1">
            <a:spLocks/>
          </p:cNvSpPr>
          <p:nvPr/>
        </p:nvSpPr>
        <p:spPr>
          <a:xfrm>
            <a:off x="8131061" y="1777023"/>
            <a:ext cx="3928102" cy="2301115"/>
          </a:xfrm>
          <a:prstGeom prst="rect">
            <a:avLst/>
          </a:prstGeom>
          <a:solidFill>
            <a:srgbClr val="FAF3E0"/>
          </a:solidFill>
          <a:ln w="19050">
            <a:solidFill>
              <a:srgbClr val="6C91B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6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RESULTS</a:t>
            </a:r>
            <a:endParaRPr lang="en-US" sz="1600" b="1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Figures: </a:t>
            </a:r>
            <a:r>
              <a:rPr lang="en-US" sz="16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clear and visible (minimum 300dpi) with a short title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N" sz="16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Tables: </a:t>
            </a:r>
            <a:r>
              <a:rPr lang="en-IN" sz="16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present it with a short title </a:t>
            </a:r>
            <a:r>
              <a:rPr lang="en-US" sz="16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(one or two lines)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US" sz="16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Any extra information can be added as either a </a:t>
            </a:r>
            <a:r>
              <a:rPr lang="en-US" sz="1600" b="1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legend</a:t>
            </a:r>
            <a:r>
              <a:rPr lang="en-US" sz="16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or a </a:t>
            </a:r>
            <a:r>
              <a:rPr lang="en-US" sz="1600" b="1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note</a:t>
            </a:r>
            <a:r>
              <a:rPr lang="en-US" sz="16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 </a:t>
            </a:r>
            <a:r>
              <a:rPr lang="en-US" sz="1600" b="1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below them</a:t>
            </a:r>
          </a:p>
          <a:p>
            <a:pPr marL="342900" indent="-342900" algn="l">
              <a:spcBef>
                <a:spcPts val="0"/>
              </a:spcBef>
              <a:buFont typeface="Arial" panose="020B0604020202020204" pitchFamily="34" charset="0"/>
              <a:buChar char="•"/>
            </a:pPr>
            <a:r>
              <a:rPr lang="en-IN" sz="16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Photographs: </a:t>
            </a:r>
            <a:r>
              <a:rPr lang="en-IN" sz="16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good contrast </a:t>
            </a:r>
            <a:endParaRPr lang="en-IN" sz="1600" b="1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</p:txBody>
      </p:sp>
      <p:sp>
        <p:nvSpPr>
          <p:cNvPr id="17" name="Subtitle 2">
            <a:extLst>
              <a:ext uri="{FF2B5EF4-FFF2-40B4-BE49-F238E27FC236}">
                <a16:creationId xmlns:a16="http://schemas.microsoft.com/office/drawing/2014/main" id="{6F05FED1-CD5C-BF41-617C-9F0B0CAE5AF1}"/>
              </a:ext>
            </a:extLst>
          </p:cNvPr>
          <p:cNvSpPr txBox="1">
            <a:spLocks/>
          </p:cNvSpPr>
          <p:nvPr/>
        </p:nvSpPr>
        <p:spPr>
          <a:xfrm>
            <a:off x="8144615" y="4145727"/>
            <a:ext cx="3914548" cy="877374"/>
          </a:xfrm>
          <a:prstGeom prst="rect">
            <a:avLst/>
          </a:prstGeom>
          <a:solidFill>
            <a:srgbClr val="FAF3E0"/>
          </a:solidFill>
          <a:ln w="19050">
            <a:solidFill>
              <a:srgbClr val="6C91B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DISCUSSION</a:t>
            </a:r>
            <a:endParaRPr lang="en-US" sz="1700" b="1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Content: </a:t>
            </a:r>
            <a:r>
              <a:rPr lang="en-US" sz="17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Key points and interpretation </a:t>
            </a:r>
          </a:p>
        </p:txBody>
      </p:sp>
      <p:sp>
        <p:nvSpPr>
          <p:cNvPr id="18" name="Subtitle 2">
            <a:extLst>
              <a:ext uri="{FF2B5EF4-FFF2-40B4-BE49-F238E27FC236}">
                <a16:creationId xmlns:a16="http://schemas.microsoft.com/office/drawing/2014/main" id="{F0456592-69BF-BBE7-DB1A-5600586444AE}"/>
              </a:ext>
            </a:extLst>
          </p:cNvPr>
          <p:cNvSpPr txBox="1">
            <a:spLocks/>
          </p:cNvSpPr>
          <p:nvPr/>
        </p:nvSpPr>
        <p:spPr>
          <a:xfrm>
            <a:off x="8131061" y="5097384"/>
            <a:ext cx="3914548" cy="762308"/>
          </a:xfrm>
          <a:prstGeom prst="rect">
            <a:avLst/>
          </a:prstGeom>
          <a:solidFill>
            <a:srgbClr val="FAF3E0"/>
          </a:solidFill>
          <a:ln w="19050">
            <a:solidFill>
              <a:srgbClr val="6C91BF"/>
            </a:solidFill>
          </a:ln>
        </p:spPr>
        <p:txBody>
          <a:bodyPr vert="horz" lIns="91440" tIns="45720" rIns="91440" bIns="45720" rtlCol="0" anchor="ctr" anchorCtr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CONCLUSION </a:t>
            </a:r>
            <a:endParaRPr lang="en-US" sz="1700" b="1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Content: </a:t>
            </a:r>
            <a:r>
              <a:rPr lang="en-US" sz="17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Take-home message</a:t>
            </a:r>
          </a:p>
        </p:txBody>
      </p:sp>
      <p:sp>
        <p:nvSpPr>
          <p:cNvPr id="19" name="Subtitle 2">
            <a:extLst>
              <a:ext uri="{FF2B5EF4-FFF2-40B4-BE49-F238E27FC236}">
                <a16:creationId xmlns:a16="http://schemas.microsoft.com/office/drawing/2014/main" id="{608D7038-37A1-C7C8-EB9F-36A297490530}"/>
              </a:ext>
            </a:extLst>
          </p:cNvPr>
          <p:cNvSpPr txBox="1">
            <a:spLocks/>
          </p:cNvSpPr>
          <p:nvPr/>
        </p:nvSpPr>
        <p:spPr>
          <a:xfrm>
            <a:off x="8131061" y="5933975"/>
            <a:ext cx="3914548" cy="842647"/>
          </a:xfrm>
          <a:prstGeom prst="rect">
            <a:avLst/>
          </a:prstGeom>
          <a:solidFill>
            <a:srgbClr val="FAF3E0"/>
          </a:solidFill>
          <a:ln w="19050">
            <a:solidFill>
              <a:srgbClr val="6C91BF"/>
            </a:solidFill>
          </a:ln>
        </p:spPr>
        <p:txBody>
          <a:bodyPr vert="horz" lIns="91440" tIns="45720" rIns="91440" bIns="45720" rtlCol="0" anchor="ctr" anchorCtr="0">
            <a:normAutofit lnSpcReduction="10000"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REFERENCES</a:t>
            </a:r>
            <a:endParaRPr lang="en-US" sz="1700" b="1" dirty="0">
              <a:latin typeface="Sans Serif Collection" panose="020B0502040504020204" pitchFamily="34" charset="0"/>
              <a:ea typeface="Sans Serif Collection" panose="020B0502040504020204" pitchFamily="34" charset="0"/>
              <a:cs typeface="Sans Serif Collection" panose="020B0502040504020204" pitchFamily="34" charset="0"/>
            </a:endParaRP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700" b="1" dirty="0">
                <a:solidFill>
                  <a:srgbClr val="C00000"/>
                </a:solidFill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Content: </a:t>
            </a:r>
            <a:r>
              <a:rPr lang="en-US" sz="17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3-5 key references only</a:t>
            </a:r>
          </a:p>
          <a:p>
            <a:pPr algn="l">
              <a:lnSpc>
                <a:spcPct val="100000"/>
              </a:lnSpc>
              <a:spcBef>
                <a:spcPts val="0"/>
              </a:spcBef>
            </a:pPr>
            <a:r>
              <a:rPr lang="en-US" sz="1700" dirty="0">
                <a:latin typeface="Sans Serif Collection" panose="020B0502040504020204" pitchFamily="34" charset="0"/>
                <a:ea typeface="Sans Serif Collection" panose="020B0502040504020204" pitchFamily="34" charset="0"/>
                <a:cs typeface="Sans Serif Collection" panose="020B0502040504020204" pitchFamily="34" charset="0"/>
              </a:rPr>
              <a:t>APA/Vancouver style </a:t>
            </a:r>
          </a:p>
        </p:txBody>
      </p:sp>
    </p:spTree>
    <p:extLst>
      <p:ext uri="{BB962C8B-B14F-4D97-AF65-F5344CB8AC3E}">
        <p14:creationId xmlns:p14="http://schemas.microsoft.com/office/powerpoint/2010/main" val="356153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86</TotalTime>
  <Words>205</Words>
  <Application>Microsoft Office PowerPoint</Application>
  <PresentationFormat>Widescreen</PresentationFormat>
  <Paragraphs>41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Arial Black</vt:lpstr>
      <vt:lpstr>Calibri</vt:lpstr>
      <vt:lpstr>Calibri Light</vt:lpstr>
      <vt:lpstr>Sans Serif Collection</vt:lpstr>
      <vt:lpstr>Office Theme</vt:lpstr>
      <vt:lpstr>Title The title of the e-poster should be exactly as indicated in the abstract, and provide the author names and institutional affiliations below the title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Prakruthi Jagatap</dc:creator>
  <cp:lastModifiedBy>mahesh bvm</cp:lastModifiedBy>
  <cp:revision>13</cp:revision>
  <dcterms:created xsi:type="dcterms:W3CDTF">2026-04-15T05:15:21Z</dcterms:created>
  <dcterms:modified xsi:type="dcterms:W3CDTF">2026-04-22T03:51:04Z</dcterms:modified>
</cp:coreProperties>
</file>